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7" r:id="rId2"/>
    <p:sldMasterId id="2147483664" r:id="rId3"/>
  </p:sldMasterIdLst>
  <p:notesMasterIdLst>
    <p:notesMasterId r:id="rId24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6" r:id="rId2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entury Gothic" panose="020B0502020202020204" pitchFamily="34" charset="0"/>
      <p:regular r:id="rId29"/>
      <p:bold r:id="rId30"/>
      <p:italic r:id="rId31"/>
      <p:boldItalic r:id="rId32"/>
    </p:embeddedFont>
    <p:embeddedFont>
      <p:font typeface="Georgia" panose="02040502050405020303" pitchFamily="18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8" roundtripDataSignature="AMtx7mgODaftDrQdeG5eim29CQWd9NJ6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1FF3C3-2B18-4DC4-8E30-DEF478347F83}">
  <a:tblStyle styleId="{361FF3C3-2B18-4DC4-8E30-DEF478347F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161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18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40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customschemas.google.com/relationships/presentationmetadata" Target="meta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png>
</file>

<file path=ppt/media/image3.jpg>
</file>

<file path=ppt/media/image30.jpg>
</file>

<file path=ppt/media/image31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f3f17c1a1a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f3f17c1a1a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f3f17c1a1a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f3f17c1a1a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f3f17c1a1a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gf3f17c1a1a_2_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f3f17c1a1a_2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f3f17c1a1a_2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f3f17c1a1a_2_5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f3f17c1a1a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f3f17c1a1a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gf3f17c1a1a_1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f3f17c1a1a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f3f17c1a1a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gf3f17c1a1a_2_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f3f17c1a1a_0_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f3f17c1a1a_0_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gf3f17c1a1a_0_4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f3f17c1a1a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f3f17c1a1a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gf3f17c1a1a_2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f3f17c1a1a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f3f17c1a1a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gf3f17c1a1a_2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f3f17c1a1a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f3f17c1a1a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gf3f17c1a1a_2_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1257ab32b98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1257ab32b98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g1257ab32b98_0_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1257ab32b9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g1257ab32b9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257ab32b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257ab32b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1257ab32b9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257ab32b9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257ab32b9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1257ab32b98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257ab32b9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257ab32b9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g1257ab32b98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257ab32b9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257ab32b9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g1257ab32b98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f3f17c1a1a_2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f3f17c1a1a_2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gf3f17c1a1a_2_8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57ab32b9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257ab32b9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g1257ab32b98_0_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57ab32b9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257ab32b9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1257ab32b98_0_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hield">
  <p:cSld name="Shield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5" descr="shiel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927063" y="1170132"/>
            <a:ext cx="5216937" cy="5687868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5"/>
          <p:cNvSpPr txBox="1">
            <a:spLocks noGrp="1"/>
          </p:cNvSpPr>
          <p:nvPr>
            <p:ph type="body" idx="1"/>
          </p:nvPr>
        </p:nvSpPr>
        <p:spPr>
          <a:xfrm>
            <a:off x="123826" y="3534870"/>
            <a:ext cx="3828116" cy="1204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5"/>
          <p:cNvSpPr txBox="1">
            <a:spLocks noGrp="1"/>
          </p:cNvSpPr>
          <p:nvPr>
            <p:ph type="body" idx="2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5"/>
          <p:cNvSpPr txBox="1">
            <a:spLocks noGrp="1"/>
          </p:cNvSpPr>
          <p:nvPr>
            <p:ph type="body" idx="3"/>
          </p:nvPr>
        </p:nvSpPr>
        <p:spPr>
          <a:xfrm>
            <a:off x="115889" y="4898571"/>
            <a:ext cx="3845138" cy="125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5" name="Google Shape;15;p5"/>
          <p:cNvGrpSpPr/>
          <p:nvPr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6" name="Google Shape;16;p5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5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8" name="Google Shape;18;p5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Google Shape;19;p5"/>
          <p:cNvGrpSpPr/>
          <p:nvPr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20" name="Google Shape;20;p5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1" name="Google Shape;21;p5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22" name="Google Shape;22;p5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6350"/>
            <a:ext cx="2298700" cy="1306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head w/ Bullets 2 col">
  <p:cSld name="Subhead w/ Bullets 2 col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body" idx="1"/>
          </p:nvPr>
        </p:nvSpPr>
        <p:spPr>
          <a:xfrm>
            <a:off x="227013" y="1709351"/>
            <a:ext cx="4242000" cy="4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body" idx="2"/>
          </p:nvPr>
        </p:nvSpPr>
        <p:spPr>
          <a:xfrm>
            <a:off x="227013" y="1006103"/>
            <a:ext cx="86916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body" idx="3"/>
          </p:nvPr>
        </p:nvSpPr>
        <p:spPr>
          <a:xfrm>
            <a:off x="4627391" y="1709351"/>
            <a:ext cx="4242000" cy="4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head w/ No Bullets">
  <p:cSld name="Subhead w/ No Bullets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body" idx="1"/>
          </p:nvPr>
        </p:nvSpPr>
        <p:spPr>
          <a:xfrm>
            <a:off x="227013" y="1709351"/>
            <a:ext cx="8691600" cy="4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18"/>
          <p:cNvSpPr txBox="1">
            <a:spLocks noGrp="1"/>
          </p:cNvSpPr>
          <p:nvPr>
            <p:ph type="body" idx="2"/>
          </p:nvPr>
        </p:nvSpPr>
        <p:spPr>
          <a:xfrm>
            <a:off x="227013" y="1006103"/>
            <a:ext cx="86916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head w/ No Bullets 2 col">
  <p:cSld name="Subhead w/ No Bullets 2 col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1"/>
          </p:nvPr>
        </p:nvSpPr>
        <p:spPr>
          <a:xfrm>
            <a:off x="227013" y="1709351"/>
            <a:ext cx="4214700" cy="4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body" idx="2"/>
          </p:nvPr>
        </p:nvSpPr>
        <p:spPr>
          <a:xfrm>
            <a:off x="227013" y="1006103"/>
            <a:ext cx="86916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body" idx="3"/>
          </p:nvPr>
        </p:nvSpPr>
        <p:spPr>
          <a:xfrm>
            <a:off x="4620526" y="1709351"/>
            <a:ext cx="4269600" cy="4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no Subhead">
  <p:cSld name="Title with no Subhead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body" idx="1"/>
          </p:nvPr>
        </p:nvSpPr>
        <p:spPr>
          <a:xfrm>
            <a:off x="227013" y="1112109"/>
            <a:ext cx="8691600" cy="49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no Subhead 2 col">
  <p:cSld name="Title with no Subhead 2 col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body" idx="1"/>
          </p:nvPr>
        </p:nvSpPr>
        <p:spPr>
          <a:xfrm>
            <a:off x="227013" y="1112109"/>
            <a:ext cx="4248900" cy="49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body" idx="2"/>
          </p:nvPr>
        </p:nvSpPr>
        <p:spPr>
          <a:xfrm>
            <a:off x="4661715" y="1112109"/>
            <a:ext cx="4248900" cy="49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">
  <p:cSld name="Closing Slide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9"/>
          <p:cNvGrpSpPr/>
          <p:nvPr/>
        </p:nvGrpSpPr>
        <p:grpSpPr>
          <a:xfrm>
            <a:off x="0" y="5245111"/>
            <a:ext cx="9144048" cy="1612965"/>
            <a:chOff x="-1276426" y="5245111"/>
            <a:chExt cx="9144048" cy="1612965"/>
          </a:xfrm>
        </p:grpSpPr>
        <p:cxnSp>
          <p:nvCxnSpPr>
            <p:cNvPr id="158" name="Google Shape;158;p9"/>
            <p:cNvCxnSpPr/>
            <p:nvPr/>
          </p:nvCxnSpPr>
          <p:spPr>
            <a:xfrm>
              <a:off x="4822622" y="5245111"/>
              <a:ext cx="3045000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9" name="Google Shape;159;p9"/>
            <p:cNvCxnSpPr/>
            <p:nvPr/>
          </p:nvCxnSpPr>
          <p:spPr>
            <a:xfrm>
              <a:off x="-1276426" y="5245668"/>
              <a:ext cx="6099000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0" name="Google Shape;160;p9"/>
            <p:cNvSpPr/>
            <p:nvPr/>
          </p:nvSpPr>
          <p:spPr>
            <a:xfrm>
              <a:off x="-1276426" y="5272276"/>
              <a:ext cx="9144000" cy="15858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1" name="Google Shape;161;p9"/>
          <p:cNvSpPr txBox="1">
            <a:spLocks noGrp="1"/>
          </p:cNvSpPr>
          <p:nvPr>
            <p:ph type="subTitle" idx="1"/>
          </p:nvPr>
        </p:nvSpPr>
        <p:spPr>
          <a:xfrm>
            <a:off x="1371600" y="5240939"/>
            <a:ext cx="64008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62" name="Google Shape;162;p9" descr="Stevens-Secondary-PMSColor-R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805428" y="678404"/>
            <a:ext cx="3544298" cy="3028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52800" y="4263995"/>
            <a:ext cx="2438403" cy="36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reworks">
  <p:cSld name="Fireworks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g1257ab32b98_0_17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5357812" cy="685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1257ab32b98_0_173"/>
          <p:cNvSpPr txBox="1">
            <a:spLocks noGrp="1"/>
          </p:cNvSpPr>
          <p:nvPr>
            <p:ph type="body" idx="1"/>
          </p:nvPr>
        </p:nvSpPr>
        <p:spPr>
          <a:xfrm>
            <a:off x="123825" y="3534870"/>
            <a:ext cx="49935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7" name="Google Shape;167;g1257ab32b98_0_173"/>
          <p:cNvSpPr txBox="1">
            <a:spLocks noGrp="1"/>
          </p:cNvSpPr>
          <p:nvPr>
            <p:ph type="body" idx="2"/>
          </p:nvPr>
        </p:nvSpPr>
        <p:spPr>
          <a:xfrm>
            <a:off x="123825" y="1725705"/>
            <a:ext cx="5001000" cy="16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8" name="Google Shape;168;g1257ab32b98_0_173"/>
          <p:cNvSpPr txBox="1">
            <a:spLocks noGrp="1"/>
          </p:cNvSpPr>
          <p:nvPr>
            <p:ph type="body" idx="3"/>
          </p:nvPr>
        </p:nvSpPr>
        <p:spPr>
          <a:xfrm>
            <a:off x="115889" y="4898571"/>
            <a:ext cx="5008800" cy="12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69" name="Google Shape;169;g1257ab32b98_0_173"/>
          <p:cNvGrpSpPr/>
          <p:nvPr/>
        </p:nvGrpSpPr>
        <p:grpSpPr>
          <a:xfrm>
            <a:off x="-48" y="6419355"/>
            <a:ext cx="9144048" cy="438765"/>
            <a:chOff x="-48" y="4172975"/>
            <a:chExt cx="9144048" cy="438765"/>
          </a:xfrm>
        </p:grpSpPr>
        <p:cxnSp>
          <p:nvCxnSpPr>
            <p:cNvPr id="170" name="Google Shape;170;g1257ab32b98_0_173"/>
            <p:cNvCxnSpPr/>
            <p:nvPr/>
          </p:nvCxnSpPr>
          <p:spPr>
            <a:xfrm rot="10800000">
              <a:off x="-48" y="4172975"/>
              <a:ext cx="3045000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1" name="Google Shape;171;g1257ab32b98_0_173"/>
            <p:cNvCxnSpPr/>
            <p:nvPr/>
          </p:nvCxnSpPr>
          <p:spPr>
            <a:xfrm rot="10800000">
              <a:off x="3045000" y="4173532"/>
              <a:ext cx="6099000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" name="Google Shape;172;g1257ab32b98_0_173"/>
            <p:cNvSpPr/>
            <p:nvPr/>
          </p:nvSpPr>
          <p:spPr>
            <a:xfrm>
              <a:off x="0" y="4200140"/>
              <a:ext cx="9144000" cy="41160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3" name="Google Shape;173;g1257ab32b98_0_173"/>
          <p:cNvGrpSpPr/>
          <p:nvPr/>
        </p:nvGrpSpPr>
        <p:grpSpPr>
          <a:xfrm>
            <a:off x="-48" y="12207"/>
            <a:ext cx="9144048" cy="557"/>
            <a:chOff x="-48" y="12207"/>
            <a:chExt cx="9144048" cy="557"/>
          </a:xfrm>
        </p:grpSpPr>
        <p:cxnSp>
          <p:nvCxnSpPr>
            <p:cNvPr id="174" name="Google Shape;174;g1257ab32b98_0_173"/>
            <p:cNvCxnSpPr/>
            <p:nvPr/>
          </p:nvCxnSpPr>
          <p:spPr>
            <a:xfrm rot="10800000">
              <a:off x="-48" y="12207"/>
              <a:ext cx="3045000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5" name="Google Shape;175;g1257ab32b98_0_173"/>
            <p:cNvCxnSpPr/>
            <p:nvPr/>
          </p:nvCxnSpPr>
          <p:spPr>
            <a:xfrm rot="10800000">
              <a:off x="3045000" y="12764"/>
              <a:ext cx="6099000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76" name="Google Shape;176;g1257ab32b98_0_173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6350"/>
            <a:ext cx="2298700" cy="1306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University Center Complex">
  <p:cSld name="University Center Complex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0"/>
          <p:cNvSpPr txBox="1">
            <a:spLocks noGrp="1"/>
          </p:cNvSpPr>
          <p:nvPr>
            <p:ph type="body" idx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body" idx="2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0"/>
          <p:cNvSpPr txBox="1">
            <a:spLocks noGrp="1"/>
          </p:cNvSpPr>
          <p:nvPr>
            <p:ph type="body" idx="3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28" name="Google Shape;28;p10"/>
          <p:cNvGrpSpPr/>
          <p:nvPr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29" name="Google Shape;29;p10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0" name="Google Shape;30;p10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1" name="Google Shape;31;p10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" name="Google Shape;32;p10"/>
          <p:cNvGrpSpPr/>
          <p:nvPr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33" name="Google Shape;33;p10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4" name="Google Shape;34;p10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35" name="Google Shape;35;p10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6350"/>
            <a:ext cx="2298700" cy="1306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ttila">
  <p:cSld name="Attila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1"/>
          <p:cNvSpPr txBox="1">
            <a:spLocks noGrp="1"/>
          </p:cNvSpPr>
          <p:nvPr>
            <p:ph type="body" idx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2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3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41" name="Google Shape;41;p11"/>
          <p:cNvGrpSpPr/>
          <p:nvPr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42" name="Google Shape;42;p11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" name="Google Shape;43;p11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4" name="Google Shape;44;p11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" name="Google Shape;45;p11"/>
          <p:cNvGrpSpPr/>
          <p:nvPr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46" name="Google Shape;46;p11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" name="Google Shape;47;p11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48" name="Google Shape;48;p11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6350"/>
            <a:ext cx="2298700" cy="1306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one view">
  <p:cSld name="drone view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2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body" idx="3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54" name="Google Shape;54;p12"/>
          <p:cNvGrpSpPr/>
          <p:nvPr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55" name="Google Shape;55;p12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6" name="Google Shape;56;p12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57" name="Google Shape;57;p12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" name="Google Shape;58;p12"/>
          <p:cNvGrpSpPr/>
          <p:nvPr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59" name="Google Shape;59;p12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0" name="Google Shape;60;p12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61" name="Google Shape;61;p12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6350"/>
            <a:ext cx="2298700" cy="1306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reworks">
  <p:cSld name="Firework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>
            <a:spLocks noGrp="1"/>
          </p:cNvSpPr>
          <p:nvPr>
            <p:ph type="body" idx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body" idx="2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body" idx="3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67" name="Google Shape;67;p13"/>
          <p:cNvGrpSpPr/>
          <p:nvPr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68" name="Google Shape;68;p13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9" name="Google Shape;69;p13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0" name="Google Shape;70;p13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" name="Google Shape;71;p13"/>
          <p:cNvGrpSpPr/>
          <p:nvPr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72" name="Google Shape;72;p13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3" name="Google Shape;73;p13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74" name="Google Shape;74;p13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6350"/>
            <a:ext cx="2298700" cy="1306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vocation 2021">
  <p:cSld name="Convocation 202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5357812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body" idx="2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3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80" name="Google Shape;80;p14"/>
          <p:cNvGrpSpPr/>
          <p:nvPr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81" name="Google Shape;81;p14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2" name="Google Shape;82;p14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3" name="Google Shape;83;p14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" name="Google Shape;84;p14"/>
          <p:cNvGrpSpPr/>
          <p:nvPr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85" name="Google Shape;85;p14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6" name="Google Shape;86;p14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87" name="Google Shape;87;p14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6350"/>
            <a:ext cx="2298700" cy="1306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evens Seal">
  <p:cSld name="Stevens Seal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535781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 txBox="1">
            <a:spLocks noGrp="1"/>
          </p:cNvSpPr>
          <p:nvPr>
            <p:ph type="body" idx="1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body" idx="2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body" idx="3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93" name="Google Shape;93;p15"/>
          <p:cNvGrpSpPr/>
          <p:nvPr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94" name="Google Shape;94;p15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5" name="Google Shape;95;p15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6066" y="-14942"/>
            <a:ext cx="2324100" cy="132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" name="Google Shape;97;p15"/>
          <p:cNvGrpSpPr/>
          <p:nvPr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98" name="Google Shape;98;p15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9" name="Google Shape;99;p15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0" name="Google Shape;100;p15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rchbearer">
  <p:cSld name="Torchbearer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6187" y="0"/>
            <a:ext cx="535781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>
            <a:spLocks noGrp="1"/>
          </p:cNvSpPr>
          <p:nvPr>
            <p:ph type="body" idx="1"/>
          </p:nvPr>
        </p:nvSpPr>
        <p:spPr>
          <a:xfrm>
            <a:off x="123825" y="3534870"/>
            <a:ext cx="4993528" cy="1204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body" idx="2"/>
          </p:nvPr>
        </p:nvSpPr>
        <p:spPr>
          <a:xfrm>
            <a:off x="123825" y="1725705"/>
            <a:ext cx="5000999" cy="1648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3"/>
          </p:nvPr>
        </p:nvSpPr>
        <p:spPr>
          <a:xfrm>
            <a:off x="115889" y="4898571"/>
            <a:ext cx="5008936" cy="12561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06" name="Google Shape;106;p16"/>
          <p:cNvGrpSpPr/>
          <p:nvPr/>
        </p:nvGrpSpPr>
        <p:grpSpPr>
          <a:xfrm>
            <a:off x="0" y="6419355"/>
            <a:ext cx="9144000" cy="438645"/>
            <a:chOff x="0" y="4172975"/>
            <a:chExt cx="9144000" cy="438645"/>
          </a:xfrm>
        </p:grpSpPr>
        <p:cxnSp>
          <p:nvCxnSpPr>
            <p:cNvPr id="107" name="Google Shape;107;p16"/>
            <p:cNvCxnSpPr/>
            <p:nvPr/>
          </p:nvCxnSpPr>
          <p:spPr>
            <a:xfrm rot="10800000">
              <a:off x="0" y="4172975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DF702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8" name="Google Shape;108;p16"/>
            <p:cNvCxnSpPr/>
            <p:nvPr/>
          </p:nvCxnSpPr>
          <p:spPr>
            <a:xfrm rot="10800000">
              <a:off x="3044952" y="4173532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0F787D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09" name="Google Shape;109;p16"/>
            <p:cNvSpPr/>
            <p:nvPr/>
          </p:nvSpPr>
          <p:spPr>
            <a:xfrm>
              <a:off x="0" y="4200140"/>
              <a:ext cx="9144000" cy="411480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" name="Google Shape;110;p16"/>
          <p:cNvGrpSpPr/>
          <p:nvPr/>
        </p:nvGrpSpPr>
        <p:grpSpPr>
          <a:xfrm>
            <a:off x="0" y="12207"/>
            <a:ext cx="9144000" cy="557"/>
            <a:chOff x="0" y="12207"/>
            <a:chExt cx="9144000" cy="557"/>
          </a:xfrm>
        </p:grpSpPr>
        <p:cxnSp>
          <p:nvCxnSpPr>
            <p:cNvPr id="111" name="Google Shape;111;p16"/>
            <p:cNvCxnSpPr/>
            <p:nvPr/>
          </p:nvCxnSpPr>
          <p:spPr>
            <a:xfrm rot="10800000">
              <a:off x="0" y="12207"/>
              <a:ext cx="3044952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2" name="Google Shape;112;p16"/>
            <p:cNvCxnSpPr/>
            <p:nvPr/>
          </p:nvCxnSpPr>
          <p:spPr>
            <a:xfrm rot="10800000">
              <a:off x="3044952" y="12764"/>
              <a:ext cx="6099048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pic>
        <p:nvPicPr>
          <p:cNvPr id="113" name="Google Shape;113;p16" descr="top-logo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4475" y="-6350"/>
            <a:ext cx="2298700" cy="1306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head w/ Bullets">
  <p:cSld name="Subhead w/ Bullets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"/>
          <p:cNvSpPr txBox="1">
            <a:spLocks noGrp="1"/>
          </p:cNvSpPr>
          <p:nvPr>
            <p:ph type="body" idx="1"/>
          </p:nvPr>
        </p:nvSpPr>
        <p:spPr>
          <a:xfrm>
            <a:off x="227013" y="1709351"/>
            <a:ext cx="8691600" cy="4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21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21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7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7" name="Google Shape;127;p7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7"/>
          <p:cNvSpPr txBox="1">
            <a:spLocks noGrp="1"/>
          </p:cNvSpPr>
          <p:nvPr>
            <p:ph type="body" idx="2"/>
          </p:nvPr>
        </p:nvSpPr>
        <p:spPr>
          <a:xfrm>
            <a:off x="227013" y="1006103"/>
            <a:ext cx="8691600" cy="4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11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../media/image12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5" name="Google Shape;115;p6"/>
          <p:cNvCxnSpPr/>
          <p:nvPr/>
        </p:nvCxnSpPr>
        <p:spPr>
          <a:xfrm>
            <a:off x="6099048" y="6419355"/>
            <a:ext cx="3045000" cy="0"/>
          </a:xfrm>
          <a:prstGeom prst="straightConnector1">
            <a:avLst/>
          </a:prstGeom>
          <a:noFill/>
          <a:ln w="50800" cap="flat" cmpd="sng">
            <a:solidFill>
              <a:srgbClr val="DF702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6" name="Google Shape;116;p6"/>
          <p:cNvCxnSpPr/>
          <p:nvPr/>
        </p:nvCxnSpPr>
        <p:spPr>
          <a:xfrm>
            <a:off x="0" y="6419912"/>
            <a:ext cx="6099000" cy="0"/>
          </a:xfrm>
          <a:prstGeom prst="straightConnector1">
            <a:avLst/>
          </a:prstGeom>
          <a:noFill/>
          <a:ln w="50800" cap="flat" cmpd="sng">
            <a:solidFill>
              <a:srgbClr val="0F787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117;p6"/>
          <p:cNvSpPr/>
          <p:nvPr/>
        </p:nvSpPr>
        <p:spPr>
          <a:xfrm>
            <a:off x="0" y="6446520"/>
            <a:ext cx="9144000" cy="4116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8" name="Google Shape;118;p6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391150" y="6584950"/>
            <a:ext cx="2933703" cy="12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6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spcBef>
                <a:spcPts val="0"/>
              </a:spcBef>
              <a:buNone/>
              <a:defRPr sz="11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20" name="Google Shape;120;p6"/>
          <p:cNvGrpSpPr/>
          <p:nvPr/>
        </p:nvGrpSpPr>
        <p:grpSpPr>
          <a:xfrm>
            <a:off x="0" y="0"/>
            <a:ext cx="9144048" cy="928828"/>
            <a:chOff x="0" y="0"/>
            <a:chExt cx="9144048" cy="928828"/>
          </a:xfrm>
        </p:grpSpPr>
        <p:cxnSp>
          <p:nvCxnSpPr>
            <p:cNvPr id="121" name="Google Shape;121;p6"/>
            <p:cNvCxnSpPr/>
            <p:nvPr/>
          </p:nvCxnSpPr>
          <p:spPr>
            <a:xfrm>
              <a:off x="6099048" y="26122"/>
              <a:ext cx="3045000" cy="0"/>
            </a:xfrm>
            <a:prstGeom prst="straightConnector1">
              <a:avLst/>
            </a:prstGeom>
            <a:noFill/>
            <a:ln w="50800" cap="flat" cmpd="sng">
              <a:solidFill>
                <a:srgbClr val="A5A5A5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2" name="Google Shape;122;p6"/>
            <p:cNvCxnSpPr/>
            <p:nvPr/>
          </p:nvCxnSpPr>
          <p:spPr>
            <a:xfrm>
              <a:off x="0" y="26679"/>
              <a:ext cx="6099000" cy="0"/>
            </a:xfrm>
            <a:prstGeom prst="straightConnector1">
              <a:avLst/>
            </a:prstGeom>
            <a:noFill/>
            <a:ln w="50800" cap="flat" cmpd="sng">
              <a:solidFill>
                <a:srgbClr val="90152A"/>
              </a:solidFill>
              <a:prstDash val="solid"/>
              <a:round/>
              <a:headEnd type="none" w="sm" len="sm"/>
              <a:tailEnd type="none" w="sm" len="sm"/>
            </a:ln>
          </p:spPr>
        </p:cxnSp>
        <p:pic>
          <p:nvPicPr>
            <p:cNvPr id="123" name="Google Shape;123;p6"/>
            <p:cNvPicPr preferRelativeResize="0"/>
            <p:nvPr/>
          </p:nvPicPr>
          <p:blipFill rotWithShape="1">
            <a:blip r:embed="rId9">
              <a:alphaModFix/>
            </a:blip>
            <a:srcRect t="13020" r="68664"/>
            <a:stretch/>
          </p:blipFill>
          <p:spPr>
            <a:xfrm>
              <a:off x="8323018" y="0"/>
              <a:ext cx="588773" cy="928828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jpg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sulianova/cardiovascular-disease-dataset?select=cardio_train.csv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"/>
          <p:cNvSpPr txBox="1">
            <a:spLocks noGrp="1"/>
          </p:cNvSpPr>
          <p:nvPr>
            <p:ph type="body" idx="1"/>
          </p:nvPr>
        </p:nvSpPr>
        <p:spPr>
          <a:xfrm>
            <a:off x="2305350" y="4590900"/>
            <a:ext cx="5380200" cy="1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3000"/>
              <a:t>Cardiovascular Disease Prediction</a:t>
            </a:r>
            <a:endParaRPr sz="3000"/>
          </a:p>
        </p:txBody>
      </p:sp>
      <p:sp>
        <p:nvSpPr>
          <p:cNvPr id="182" name="Google Shape;182;p1"/>
          <p:cNvSpPr txBox="1">
            <a:spLocks noGrp="1"/>
          </p:cNvSpPr>
          <p:nvPr>
            <p:ph type="body" idx="2"/>
          </p:nvPr>
        </p:nvSpPr>
        <p:spPr>
          <a:xfrm>
            <a:off x="176850" y="1364400"/>
            <a:ext cx="8790300" cy="32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 sz="6000"/>
              <a:t>CS513 </a:t>
            </a:r>
            <a:endParaRPr sz="6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 sz="6000"/>
              <a:t>Knowledge Discovery and Data Mining</a:t>
            </a:r>
            <a:endParaRPr sz="60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f3f17c1a1a_2_0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261" name="Google Shape;261;gf3f17c1a1a_2_0"/>
          <p:cNvPicPr preferRelativeResize="0"/>
          <p:nvPr/>
        </p:nvPicPr>
        <p:blipFill rotWithShape="1">
          <a:blip r:embed="rId3">
            <a:alphaModFix/>
          </a:blip>
          <a:srcRect b="49365"/>
          <a:stretch/>
        </p:blipFill>
        <p:spPr>
          <a:xfrm>
            <a:off x="0" y="1944756"/>
            <a:ext cx="8839199" cy="296848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253;g1257ab32b98_0_40">
            <a:extLst>
              <a:ext uri="{FF2B5EF4-FFF2-40B4-BE49-F238E27FC236}">
                <a16:creationId xmlns:a16="http://schemas.microsoft.com/office/drawing/2014/main" id="{F96B9BE2-EAB7-4717-B016-7F43B84F621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 nearest neighbors (KNN)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f3f17c1a1a_2_50"/>
          <p:cNvSpPr txBox="1">
            <a:spLocks noGrp="1"/>
          </p:cNvSpPr>
          <p:nvPr>
            <p:ph type="body" idx="1"/>
          </p:nvPr>
        </p:nvSpPr>
        <p:spPr>
          <a:xfrm>
            <a:off x="227025" y="954150"/>
            <a:ext cx="8691600" cy="5139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CART is a tree-based classification and predictive method. </a:t>
            </a: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It uses recursive partitioning to split the training records into segments with similar output field values.</a:t>
            </a: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Each root node represents a single input variable (x) and a split point on that variable</a:t>
            </a:r>
            <a:endParaRPr sz="2000"/>
          </a:p>
          <a:p>
            <a:pPr marL="45720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The tree's leaf nodes contain an output variable (y) which is used to make the prediction.</a:t>
            </a:r>
            <a:endParaRPr sz="2000"/>
          </a:p>
          <a:p>
            <a:pPr marL="0" lvl="0" indent="0" algn="l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1400"/>
              </a:spcBef>
              <a:spcAft>
                <a:spcPts val="1400"/>
              </a:spcAft>
              <a:buNone/>
            </a:pPr>
            <a:endParaRPr/>
          </a:p>
        </p:txBody>
      </p:sp>
      <p:sp>
        <p:nvSpPr>
          <p:cNvPr id="268" name="Google Shape;268;gf3f17c1a1a_2_50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269" name="Google Shape;269;gf3f17c1a1a_2_50"/>
          <p:cNvSpPr txBox="1">
            <a:spLocks noGrp="1"/>
          </p:cNvSpPr>
          <p:nvPr>
            <p:ph type="title"/>
          </p:nvPr>
        </p:nvSpPr>
        <p:spPr>
          <a:xfrm>
            <a:off x="227025" y="418350"/>
            <a:ext cx="86916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Classification and Regression Trees (CART)</a:t>
            </a:r>
            <a:endParaRPr dirty="0"/>
          </a:p>
        </p:txBody>
      </p:sp>
      <p:pic>
        <p:nvPicPr>
          <p:cNvPr id="270" name="Google Shape;270;gf3f17c1a1a_2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1275" y="3772025"/>
            <a:ext cx="3726450" cy="261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3f17c1a1a_2_58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277" name="Google Shape;277;gf3f17c1a1a_2_58"/>
          <p:cNvPicPr preferRelativeResize="0"/>
          <p:nvPr/>
        </p:nvPicPr>
        <p:blipFill rotWithShape="1">
          <a:blip r:embed="rId3">
            <a:alphaModFix/>
          </a:blip>
          <a:srcRect b="50830"/>
          <a:stretch/>
        </p:blipFill>
        <p:spPr>
          <a:xfrm>
            <a:off x="152400" y="1953039"/>
            <a:ext cx="8839199" cy="295192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69;gf3f17c1a1a_2_50">
            <a:extLst>
              <a:ext uri="{FF2B5EF4-FFF2-40B4-BE49-F238E27FC236}">
                <a16:creationId xmlns:a16="http://schemas.microsoft.com/office/drawing/2014/main" id="{651DF3EC-4DC4-46A6-B457-0935312DF4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7025" y="418350"/>
            <a:ext cx="86916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Classification and Regression Trees (CART)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f3f17c1a1a_1_4"/>
          <p:cNvSpPr txBox="1">
            <a:spLocks noGrp="1"/>
          </p:cNvSpPr>
          <p:nvPr>
            <p:ph type="body" idx="1"/>
          </p:nvPr>
        </p:nvSpPr>
        <p:spPr>
          <a:xfrm>
            <a:off x="227025" y="1104250"/>
            <a:ext cx="8691600" cy="4989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supervised machine learning algorithm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primarily used for classification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Bayes Theorem is used to solve classification problems by following a probabilistic approach, it finds the probability of an event occurring given the probability of another event that has already occurred.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all variables are independent of each other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84" name="Google Shape;284;gf3f17c1a1a_1_4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285" name="Google Shape;285;gf3f17c1a1a_1_4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Naïve Bayes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f3f17c1a1a_2_28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pic>
        <p:nvPicPr>
          <p:cNvPr id="293" name="Google Shape;293;gf3f17c1a1a_2_28"/>
          <p:cNvPicPr preferRelativeResize="0"/>
          <p:nvPr/>
        </p:nvPicPr>
        <p:blipFill rotWithShape="1">
          <a:blip r:embed="rId3">
            <a:alphaModFix/>
          </a:blip>
          <a:srcRect b="51603"/>
          <a:stretch/>
        </p:blipFill>
        <p:spPr>
          <a:xfrm>
            <a:off x="152400" y="1994452"/>
            <a:ext cx="8839199" cy="286909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285;gf3f17c1a1a_1_4">
            <a:extLst>
              <a:ext uri="{FF2B5EF4-FFF2-40B4-BE49-F238E27FC236}">
                <a16:creationId xmlns:a16="http://schemas.microsoft.com/office/drawing/2014/main" id="{04638BDC-C60E-4B76-9CBE-57A1F43D85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Naïve Bayes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f3f17c1a1a_0_462"/>
          <p:cNvSpPr txBox="1">
            <a:spLocks noGrp="1"/>
          </p:cNvSpPr>
          <p:nvPr>
            <p:ph type="body" idx="1"/>
          </p:nvPr>
        </p:nvSpPr>
        <p:spPr>
          <a:xfrm>
            <a:off x="227025" y="1015525"/>
            <a:ext cx="8524200" cy="5078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 dirty="0"/>
              <a:t>Logistic Regression is a process of modelling the probability of a discrete outcome given an input variable. 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 dirty="0"/>
              <a:t>It predicts by analyzing the relationship between one or more existing variables. </a:t>
            </a:r>
            <a:endParaRPr sz="2000" dirty="0"/>
          </a:p>
        </p:txBody>
      </p:sp>
      <p:sp>
        <p:nvSpPr>
          <p:cNvPr id="300" name="Google Shape;300;gf3f17c1a1a_0_462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301" name="Google Shape;301;gf3f17c1a1a_0_462"/>
          <p:cNvSpPr txBox="1">
            <a:spLocks noGrp="1"/>
          </p:cNvSpPr>
          <p:nvPr>
            <p:ph type="title"/>
          </p:nvPr>
        </p:nvSpPr>
        <p:spPr>
          <a:xfrm>
            <a:off x="227025" y="418351"/>
            <a:ext cx="7303200" cy="597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Logistic regression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2" name="Google Shape;302;gf3f17c1a1a_0_4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1537" y="3193822"/>
            <a:ext cx="4295175" cy="2147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f3f17c1a1a_2_41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309" name="Google Shape;309;gf3f17c1a1a_2_41"/>
          <p:cNvPicPr preferRelativeResize="0"/>
          <p:nvPr/>
        </p:nvPicPr>
        <p:blipFill rotWithShape="1">
          <a:blip r:embed="rId3">
            <a:alphaModFix/>
          </a:blip>
          <a:srcRect b="54975"/>
          <a:stretch/>
        </p:blipFill>
        <p:spPr>
          <a:xfrm>
            <a:off x="152400" y="2068995"/>
            <a:ext cx="8839199" cy="272000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301;gf3f17c1a1a_0_462">
            <a:extLst>
              <a:ext uri="{FF2B5EF4-FFF2-40B4-BE49-F238E27FC236}">
                <a16:creationId xmlns:a16="http://schemas.microsoft.com/office/drawing/2014/main" id="{2D4AE699-BF28-44BA-A81B-1614C519CB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7025" y="418351"/>
            <a:ext cx="7303200" cy="597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Logistic regression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f3f17c1a1a_2_20"/>
          <p:cNvSpPr txBox="1">
            <a:spLocks noGrp="1"/>
          </p:cNvSpPr>
          <p:nvPr>
            <p:ph type="body" idx="1"/>
          </p:nvPr>
        </p:nvSpPr>
        <p:spPr>
          <a:xfrm>
            <a:off x="227025" y="1053150"/>
            <a:ext cx="8691600" cy="504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Random Forest is a supervised Machine Learning Algorithm that is used in Classification and Regression problems. It is one of the most used algorithms due to its simplicity and diversity.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Random Forest is made of multiple decisions trees. These questions make up the decision nodes in the tree, acting as a means to split the data. 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Each question helps an individual to arrive at the final decisions, which would be denoted as the leaf node.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16" name="Google Shape;316;gf3f17c1a1a_2_20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317" name="Google Shape;317;gf3f17c1a1a_2_20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Random Forest Classifier</a:t>
            </a:r>
            <a:endParaRPr/>
          </a:p>
        </p:txBody>
      </p:sp>
      <p:pic>
        <p:nvPicPr>
          <p:cNvPr id="318" name="Google Shape;318;gf3f17c1a1a_2_20" descr="Diagram of decision tre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2425" y="3769925"/>
            <a:ext cx="4283026" cy="246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f3f17c1a1a_2_11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pic>
        <p:nvPicPr>
          <p:cNvPr id="325" name="Google Shape;325;gf3f17c1a1a_2_11"/>
          <p:cNvPicPr preferRelativeResize="0"/>
          <p:nvPr/>
        </p:nvPicPr>
        <p:blipFill rotWithShape="1">
          <a:blip r:embed="rId3">
            <a:alphaModFix/>
          </a:blip>
          <a:srcRect b="52876"/>
          <a:stretch/>
        </p:blipFill>
        <p:spPr>
          <a:xfrm>
            <a:off x="136675" y="2029239"/>
            <a:ext cx="8870650" cy="279952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317;gf3f17c1a1a_2_20">
            <a:extLst>
              <a:ext uri="{FF2B5EF4-FFF2-40B4-BE49-F238E27FC236}">
                <a16:creationId xmlns:a16="http://schemas.microsoft.com/office/drawing/2014/main" id="{5599A69A-C4FD-4820-9080-DA828B4573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Random Forest Classifier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257ab32b98_0_48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332" name="Google Shape;332;g1257ab32b98_0_48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Comparison and Conclusion</a:t>
            </a:r>
            <a:endParaRPr dirty="0"/>
          </a:p>
        </p:txBody>
      </p:sp>
      <p:sp>
        <p:nvSpPr>
          <p:cNvPr id="333" name="Google Shape;333;g1257ab32b98_0_48"/>
          <p:cNvSpPr txBox="1">
            <a:spLocks noGrp="1"/>
          </p:cNvSpPr>
          <p:nvPr>
            <p:ph type="body" idx="2"/>
          </p:nvPr>
        </p:nvSpPr>
        <p:spPr>
          <a:xfrm>
            <a:off x="227025" y="1006065"/>
            <a:ext cx="8691600" cy="5227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Here we are comparing the different values of precision , recall and F1 score of various algorithms to determine which of the them gives the best accuracy.</a:t>
            </a:r>
            <a:endParaRPr sz="2000"/>
          </a:p>
        </p:txBody>
      </p:sp>
      <p:graphicFrame>
        <p:nvGraphicFramePr>
          <p:cNvPr id="334" name="Google Shape;334;g1257ab32b98_0_48"/>
          <p:cNvGraphicFramePr/>
          <p:nvPr/>
        </p:nvGraphicFramePr>
        <p:xfrm>
          <a:off x="331875" y="1991300"/>
          <a:ext cx="8496525" cy="4242025"/>
        </p:xfrm>
        <a:graphic>
          <a:graphicData uri="http://schemas.openxmlformats.org/drawingml/2006/table">
            <a:tbl>
              <a:tblPr>
                <a:noFill/>
                <a:tableStyleId>{361FF3C3-2B18-4DC4-8E30-DEF478347F83}</a:tableStyleId>
              </a:tblPr>
              <a:tblGrid>
                <a:gridCol w="2815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3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94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70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/>
                        <a:t>Algorithms</a:t>
                      </a:r>
                      <a:endParaRPr sz="20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/>
                        <a:t>Precision </a:t>
                      </a:r>
                      <a:endParaRPr sz="20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/>
                        <a:t>Recall</a:t>
                      </a:r>
                      <a:endParaRPr sz="20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/>
                        <a:t>F1-Score</a:t>
                      </a:r>
                      <a:endParaRPr sz="20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0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KNN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0.69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0.64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0.66</a:t>
                      </a:r>
                      <a:endParaRPr sz="20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0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CART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0.63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0.62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0.62</a:t>
                      </a:r>
                      <a:endParaRPr sz="20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0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Naive Bayes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0.72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0.29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0.42</a:t>
                      </a:r>
                      <a:endParaRPr sz="20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Logistic Regression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0.72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0.64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0.68</a:t>
                      </a:r>
                      <a:endParaRPr sz="20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0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Random Forest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0.72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/>
                        <a:t>0.69</a:t>
                      </a:r>
                      <a:endParaRPr sz="2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dirty="0"/>
                        <a:t>0.70</a:t>
                      </a:r>
                      <a:endParaRPr sz="2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"/>
          <p:cNvSpPr txBox="1">
            <a:spLocks noGrp="1"/>
          </p:cNvSpPr>
          <p:nvPr>
            <p:ph type="body" idx="1"/>
          </p:nvPr>
        </p:nvSpPr>
        <p:spPr>
          <a:xfrm>
            <a:off x="168063" y="1236751"/>
            <a:ext cx="8691600" cy="43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400" dirty="0"/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500" dirty="0"/>
              <a:t>  Prashant Mall 	               </a:t>
            </a:r>
            <a:r>
              <a:rPr lang="en-US" sz="1500" dirty="0" err="1"/>
              <a:t>Mrunal</a:t>
            </a:r>
            <a:r>
              <a:rPr lang="en-US" sz="1500" dirty="0"/>
              <a:t> </a:t>
            </a:r>
            <a:r>
              <a:rPr lang="en-US" sz="1500" dirty="0" err="1"/>
              <a:t>Salunke</a:t>
            </a:r>
            <a:r>
              <a:rPr lang="en-US" sz="1500" dirty="0"/>
              <a:t> 	Pallavi Jaiswal   	      Preet </a:t>
            </a:r>
            <a:r>
              <a:rPr lang="en-US" sz="1500" dirty="0" err="1"/>
              <a:t>Dabhi</a:t>
            </a:r>
            <a:endParaRPr sz="1500" dirty="0"/>
          </a:p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500" dirty="0"/>
              <a:t>  10459371  	              10467935      	 10478910  	       10459151</a:t>
            </a:r>
            <a:endParaRPr sz="1500" dirty="0"/>
          </a:p>
        </p:txBody>
      </p:sp>
      <p:sp>
        <p:nvSpPr>
          <p:cNvPr id="188" name="Google Shape;188;p2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89" name="Google Shape;189;p2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en-US"/>
              <a:t>Team Members</a:t>
            </a:r>
            <a:endParaRPr/>
          </a:p>
        </p:txBody>
      </p:sp>
      <p:pic>
        <p:nvPicPr>
          <p:cNvPr id="190" name="Google Shape;190;p2"/>
          <p:cNvPicPr preferRelativeResize="0"/>
          <p:nvPr/>
        </p:nvPicPr>
        <p:blipFill rotWithShape="1">
          <a:blip r:embed="rId3">
            <a:alphaModFix/>
          </a:blip>
          <a:srcRect l="28408" t="39051" r="26029" b="17354"/>
          <a:stretch/>
        </p:blipFill>
        <p:spPr>
          <a:xfrm>
            <a:off x="2574338" y="2887150"/>
            <a:ext cx="1692576" cy="215912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1" name="Google Shape;191;p2"/>
          <p:cNvPicPr preferRelativeResize="0"/>
          <p:nvPr/>
        </p:nvPicPr>
        <p:blipFill rotWithShape="1">
          <a:blip r:embed="rId4">
            <a:alphaModFix/>
          </a:blip>
          <a:srcRect l="20381" t="4747" r="24189" b="28474"/>
          <a:stretch/>
        </p:blipFill>
        <p:spPr>
          <a:xfrm>
            <a:off x="7056464" y="2921675"/>
            <a:ext cx="1561712" cy="2090074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2" name="Google Shape;192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18399" y="954224"/>
            <a:ext cx="204675" cy="20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3125" y="2921676"/>
            <a:ext cx="1625617" cy="2090074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4" name="Google Shape;194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88675" y="2887150"/>
            <a:ext cx="1561699" cy="22286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257ab32b98_0_64"/>
          <p:cNvSpPr txBox="1">
            <a:spLocks noGrp="1"/>
          </p:cNvSpPr>
          <p:nvPr>
            <p:ph type="body" idx="2"/>
          </p:nvPr>
        </p:nvSpPr>
        <p:spPr>
          <a:xfrm>
            <a:off x="0" y="3079943"/>
            <a:ext cx="5001000" cy="16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257ab32b98_0_0"/>
          <p:cNvSpPr txBox="1">
            <a:spLocks noGrp="1"/>
          </p:cNvSpPr>
          <p:nvPr>
            <p:ph type="body" idx="1"/>
          </p:nvPr>
        </p:nvSpPr>
        <p:spPr>
          <a:xfrm>
            <a:off x="227025" y="954150"/>
            <a:ext cx="8691600" cy="5139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285750" lvl="0" indent="-311150" algn="l" rtl="0"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To determine whether or not a person has Cardiovascular Disease:</a:t>
            </a:r>
            <a:endParaRPr sz="2000"/>
          </a:p>
          <a:p>
            <a:pPr marL="285750" lvl="0" indent="-311150" algn="l" rtl="0"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An estimated 17.9 million people died from CVDs in 2019, representing 32% of all global deaths. Of these deaths, 85% were due to heart attack and stroke.</a:t>
            </a:r>
            <a:endParaRPr sz="2000"/>
          </a:p>
          <a:p>
            <a:pPr marL="285750" lvl="0" indent="-311150" algn="l" rtl="0"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The provided dataset has a cardio label which indicates 1 for the cardiovascular disease present and 0 for the false report of cardiovascular disease</a:t>
            </a:r>
            <a:endParaRPr sz="2000"/>
          </a:p>
          <a:p>
            <a:pPr marL="285750" lvl="0" indent="-311150" algn="l" rtl="0"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After EDA, we pass it through various algorithms for the final prediction of the person suspected to cardiovascular disease on the dataset</a:t>
            </a:r>
            <a:endParaRPr sz="2000"/>
          </a:p>
          <a:p>
            <a:pPr marL="285750" lvl="0" indent="-311150" algn="l" rtl="0">
              <a:spcBef>
                <a:spcPts val="12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Data Set : </a:t>
            </a:r>
            <a:r>
              <a:rPr lang="en-US" sz="2000" u="sng">
                <a:solidFill>
                  <a:schemeClr val="hlink"/>
                </a:solidFill>
                <a:hlinkClick r:id="rId3"/>
              </a:rPr>
              <a:t>https://www.kaggle.com/datasets/sulianova/cardiovascular-disease-dataset?select=cardio_train.csv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1257ab32b98_0_0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202" name="Google Shape;202;g1257ab32b98_0_0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 Statement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257ab32b98_0_8"/>
          <p:cNvSpPr txBox="1">
            <a:spLocks noGrp="1"/>
          </p:cNvSpPr>
          <p:nvPr>
            <p:ph type="body" idx="1"/>
          </p:nvPr>
        </p:nvSpPr>
        <p:spPr>
          <a:xfrm>
            <a:off x="227025" y="1078300"/>
            <a:ext cx="8691600" cy="5015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The Data set (cardio_train.csv) has 70K rows and 13 columns.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/>
              <a:t>The data set has 70K records of patients and 11 features and target.</a:t>
            </a:r>
            <a:endParaRPr sz="2000" b="1"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/>
              <a:t>There are 3 types of input features:</a:t>
            </a:r>
            <a:endParaRPr sz="2000"/>
          </a:p>
          <a:p>
            <a:pPr marL="533400" lvl="0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Objective: factual information</a:t>
            </a:r>
            <a:endParaRPr sz="2000"/>
          </a:p>
          <a:p>
            <a:pPr marL="5334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Examination: results of medical examination</a:t>
            </a:r>
            <a:endParaRPr sz="2000"/>
          </a:p>
          <a:p>
            <a:pPr marL="5334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Subjective: information given by the patient</a:t>
            </a:r>
            <a:endParaRPr sz="2000"/>
          </a:p>
          <a:p>
            <a:pPr marL="0" lvl="0" indent="0" algn="l" rtl="0">
              <a:spcBef>
                <a:spcPts val="2700"/>
              </a:spcBef>
              <a:spcAft>
                <a:spcPts val="0"/>
              </a:spcAft>
              <a:buNone/>
            </a:pPr>
            <a:r>
              <a:rPr lang="en-US" sz="2000"/>
              <a:t>The task is predict if a person is susceptible to cardiovascular disease.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09" name="Google Shape;209;g1257ab32b98_0_8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10" name="Google Shape;210;g1257ab32b98_0_8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set Description</a:t>
            </a:r>
            <a:endParaRPr/>
          </a:p>
        </p:txBody>
      </p:sp>
      <p:pic>
        <p:nvPicPr>
          <p:cNvPr id="211" name="Google Shape;211;g1257ab32b98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025" y="3824375"/>
            <a:ext cx="8796025" cy="235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57ab32b98_0_16"/>
          <p:cNvSpPr txBox="1">
            <a:spLocks noGrp="1"/>
          </p:cNvSpPr>
          <p:nvPr>
            <p:ph type="body" idx="1"/>
          </p:nvPr>
        </p:nvSpPr>
        <p:spPr>
          <a:xfrm>
            <a:off x="0" y="9330900"/>
            <a:ext cx="9144000" cy="444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1257ab32b98_0_16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19" name="Google Shape;219;g1257ab32b98_0_16"/>
          <p:cNvSpPr txBox="1">
            <a:spLocks noGrp="1"/>
          </p:cNvSpPr>
          <p:nvPr>
            <p:ph type="title"/>
          </p:nvPr>
        </p:nvSpPr>
        <p:spPr>
          <a:xfrm>
            <a:off x="226988" y="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Data fields</a:t>
            </a:r>
            <a:endParaRPr/>
          </a:p>
        </p:txBody>
      </p:sp>
      <p:graphicFrame>
        <p:nvGraphicFramePr>
          <p:cNvPr id="220" name="Google Shape;220;g1257ab32b98_0_16"/>
          <p:cNvGraphicFramePr/>
          <p:nvPr/>
        </p:nvGraphicFramePr>
        <p:xfrm>
          <a:off x="97213" y="525980"/>
          <a:ext cx="8811500" cy="5806050"/>
        </p:xfrm>
        <a:graphic>
          <a:graphicData uri="http://schemas.openxmlformats.org/drawingml/2006/table">
            <a:tbl>
              <a:tblPr>
                <a:noFill/>
                <a:tableStyleId>{361FF3C3-2B18-4DC4-8E30-DEF478347F83}</a:tableStyleId>
              </a:tblPr>
              <a:tblGrid>
                <a:gridCol w="2374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5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9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4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Variable (column name)</a:t>
                      </a:r>
                      <a:endParaRPr sz="1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Description</a:t>
                      </a:r>
                      <a:endParaRPr sz="15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/>
                        <a:t>Type</a:t>
                      </a:r>
                      <a:endParaRPr sz="1500" b="1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/>
                        <a:t>      age</a:t>
                      </a: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Age</a:t>
                      </a:r>
                      <a:endParaRPr sz="13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Objective </a:t>
                      </a:r>
                      <a:endParaRPr sz="13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4575"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height</a:t>
                      </a:r>
                      <a:endParaRPr sz="15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Height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Objective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4575"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weight</a:t>
                      </a:r>
                      <a:endParaRPr sz="13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Weight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     Objective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4575">
                <a:tc>
                  <a:txBody>
                    <a:bodyPr/>
                    <a:lstStyle/>
                    <a:p>
                      <a:pPr marL="10160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   gender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Gender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     Objective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4575"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ap_hi 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Systolic blood pressure 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Examination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4575"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ap_lo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Diastolic blood pressure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Examination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8250"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cholesterol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Cholesterol 1: normal, 2: above normal, 3: well above normal 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Examination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98250"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gluc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Glucose 1: normal, 2: above normal, 3: well above normal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Examination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4575"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smoke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Smoking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Subjective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4575"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alco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Alcohol intake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Subjective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84575"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active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Physical activity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Subjective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84575"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cardio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Presence or absence of cardiovascular disease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0" algn="l" rtl="0"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chemeClr val="dk1"/>
                          </a:solidFill>
                        </a:rPr>
                        <a:t>Target </a:t>
                      </a:r>
                      <a:endParaRPr sz="15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257ab32b98_0_24"/>
          <p:cNvSpPr txBox="1">
            <a:spLocks noGrp="1"/>
          </p:cNvSpPr>
          <p:nvPr>
            <p:ph type="body" idx="1"/>
          </p:nvPr>
        </p:nvSpPr>
        <p:spPr>
          <a:xfrm>
            <a:off x="227025" y="954150"/>
            <a:ext cx="8691600" cy="5314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/>
              <a:t>Dataset was clear from all null values </a:t>
            </a:r>
            <a:endParaRPr sz="2000"/>
          </a:p>
          <a:p>
            <a:pPr marL="28575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g1257ab32b98_0_24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28" name="Google Shape;228;g1257ab32b98_0_24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Exploratory Data Analysis</a:t>
            </a:r>
            <a:endParaRPr/>
          </a:p>
        </p:txBody>
      </p:sp>
      <p:pic>
        <p:nvPicPr>
          <p:cNvPr id="229" name="Google Shape;229;g1257ab32b98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949" y="1600199"/>
            <a:ext cx="2919781" cy="4806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3f17c1a1a_2_83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36" name="Google Shape;236;gf3f17c1a1a_2_83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Feature Importance</a:t>
            </a:r>
            <a:endParaRPr/>
          </a:p>
        </p:txBody>
      </p:sp>
      <p:pic>
        <p:nvPicPr>
          <p:cNvPr id="237" name="Google Shape;237;gf3f17c1a1a_2_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100" y="954150"/>
            <a:ext cx="8007249" cy="5287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257ab32b98_0_32"/>
          <p:cNvSpPr txBox="1">
            <a:spLocks noGrp="1"/>
          </p:cNvSpPr>
          <p:nvPr>
            <p:ph type="body" idx="1"/>
          </p:nvPr>
        </p:nvSpPr>
        <p:spPr>
          <a:xfrm>
            <a:off x="227025" y="954150"/>
            <a:ext cx="8691600" cy="5139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68300" algn="l" rtl="0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KNN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CART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Naïve Bayes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Logistic Regression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-US" sz="2200"/>
              <a:t>Random Forest </a:t>
            </a:r>
            <a:endParaRPr sz="2200"/>
          </a:p>
          <a:p>
            <a:pPr marL="74295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60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44" name="Google Shape;244;g1257ab32b98_0_32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45" name="Google Shape;245;g1257ab32b98_0_32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Models Used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57ab32b98_0_40"/>
          <p:cNvSpPr txBox="1">
            <a:spLocks noGrp="1"/>
          </p:cNvSpPr>
          <p:nvPr>
            <p:ph type="body" idx="1"/>
          </p:nvPr>
        </p:nvSpPr>
        <p:spPr>
          <a:xfrm>
            <a:off x="227025" y="1015525"/>
            <a:ext cx="8691600" cy="5078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supervised machine learning algorithm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assumes that similar things exist in close proximity</a:t>
            </a:r>
            <a:endParaRPr sz="20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900"/>
              <a:buFont typeface="Georgia"/>
              <a:buChar char="●"/>
            </a:pPr>
            <a:r>
              <a:rPr lang="en-US" sz="2000" dirty="0"/>
              <a:t>to select the value of k, we run algorithm several times with different values of k and choose the k that reduces the number of errors </a:t>
            </a: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900"/>
              <a:buFont typeface="Georgia"/>
              <a:buChar char="●"/>
            </a:pPr>
            <a:r>
              <a:rPr lang="en-US" sz="2000" dirty="0"/>
              <a:t>relies on labeled input data to learn a function that produces an appropriate output when given new unlabeled data.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 dirty="0"/>
              <a:t>used for classification but can be used to estimation and prediction tasks</a:t>
            </a:r>
            <a:endParaRPr sz="2000" dirty="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252" name="Google Shape;252;g1257ab32b98_0_40"/>
          <p:cNvSpPr txBox="1">
            <a:spLocks noGrp="1"/>
          </p:cNvSpPr>
          <p:nvPr>
            <p:ph type="sldNum" idx="12"/>
          </p:nvPr>
        </p:nvSpPr>
        <p:spPr>
          <a:xfrm>
            <a:off x="8546351" y="6460940"/>
            <a:ext cx="4767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253" name="Google Shape;253;g1257ab32b98_0_40"/>
          <p:cNvSpPr txBox="1">
            <a:spLocks noGrp="1"/>
          </p:cNvSpPr>
          <p:nvPr>
            <p:ph type="title"/>
          </p:nvPr>
        </p:nvSpPr>
        <p:spPr>
          <a:xfrm>
            <a:off x="227013" y="418353"/>
            <a:ext cx="7303200" cy="535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 nearest neighbors (KNN)</a:t>
            </a:r>
            <a:endParaRPr dirty="0"/>
          </a:p>
        </p:txBody>
      </p:sp>
      <p:pic>
        <p:nvPicPr>
          <p:cNvPr id="254" name="Google Shape;254;g1257ab32b98_0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3503775"/>
            <a:ext cx="5715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ver Slides">
  <a:themeElements>
    <a:clrScheme name="Custom 4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DF7023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 - No Photos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losing Slid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769</Words>
  <Application>Microsoft Office PowerPoint</Application>
  <PresentationFormat>On-screen Show (4:3)</PresentationFormat>
  <Paragraphs>167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Georgia</vt:lpstr>
      <vt:lpstr>Century Gothic</vt:lpstr>
      <vt:lpstr>Cover Slides</vt:lpstr>
      <vt:lpstr>Content - No Photos</vt:lpstr>
      <vt:lpstr>Closing Slide</vt:lpstr>
      <vt:lpstr>PowerPoint Presentation</vt:lpstr>
      <vt:lpstr>Team Members</vt:lpstr>
      <vt:lpstr>Problem Statement</vt:lpstr>
      <vt:lpstr>Data set Description</vt:lpstr>
      <vt:lpstr>Data fields</vt:lpstr>
      <vt:lpstr>Exploratory Data Analysis</vt:lpstr>
      <vt:lpstr>Feature Importance</vt:lpstr>
      <vt:lpstr>Models Used</vt:lpstr>
      <vt:lpstr>K nearest neighbors (KNN)</vt:lpstr>
      <vt:lpstr>K nearest neighbors (KNN)</vt:lpstr>
      <vt:lpstr>Classification and Regression Trees (CART)</vt:lpstr>
      <vt:lpstr>Classification and Regression Trees (CART)</vt:lpstr>
      <vt:lpstr>Naïve Bayes</vt:lpstr>
      <vt:lpstr>Naïve Bayes</vt:lpstr>
      <vt:lpstr>Logistic regression </vt:lpstr>
      <vt:lpstr>Logistic regression </vt:lpstr>
      <vt:lpstr>Random Forest Classifier</vt:lpstr>
      <vt:lpstr>Random Forest Classifier</vt:lpstr>
      <vt:lpstr>Comparison and 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Bubeck</dc:creator>
  <cp:lastModifiedBy>Pallavi</cp:lastModifiedBy>
  <cp:revision>3</cp:revision>
  <dcterms:created xsi:type="dcterms:W3CDTF">2013-11-01T14:42:31Z</dcterms:created>
  <dcterms:modified xsi:type="dcterms:W3CDTF">2022-04-26T05:25:46Z</dcterms:modified>
</cp:coreProperties>
</file>